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F532C-B15F-4EF2-9276-B6FDD8E3DFFC}" type="datetimeFigureOut">
              <a:rPr lang="nl-NL" smtClean="0"/>
              <a:pPr/>
              <a:t>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DB538-31A0-4D6A-95B2-E6CFB88AC2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792088"/>
          </a:xfrm>
        </p:spPr>
        <p:txBody>
          <a:bodyPr/>
          <a:lstStyle/>
          <a:p>
            <a:r>
              <a:rPr lang="nl-NL" b="1" dirty="0" smtClean="0">
                <a:solidFill>
                  <a:schemeClr val="accent4">
                    <a:lumMod val="75000"/>
                  </a:schemeClr>
                </a:solidFill>
              </a:rPr>
              <a:t>Het werkwoord </a:t>
            </a:r>
            <a:r>
              <a:rPr lang="nl-NL" b="1" i="1" dirty="0" err="1" smtClean="0">
                <a:solidFill>
                  <a:schemeClr val="accent4">
                    <a:lumMod val="75000"/>
                  </a:schemeClr>
                </a:solidFill>
              </a:rPr>
              <a:t>être</a:t>
            </a:r>
            <a:r>
              <a:rPr lang="nl-NL" b="1" i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4">
                    <a:lumMod val="75000"/>
                  </a:schemeClr>
                </a:solidFill>
              </a:rPr>
              <a:t>(= zijn)</a:t>
            </a:r>
            <a:endParaRPr lang="nl-NL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776864" cy="4752528"/>
          </a:xfrm>
        </p:spPr>
        <p:txBody>
          <a:bodyPr>
            <a:normAutofit lnSpcReduction="10000"/>
          </a:bodyPr>
          <a:lstStyle/>
          <a:p>
            <a:pPr algn="l"/>
            <a:r>
              <a:rPr lang="nl-NL" b="1" u="sng" dirty="0" smtClean="0">
                <a:solidFill>
                  <a:schemeClr val="tx1"/>
                </a:solidFill>
              </a:rPr>
              <a:t>Persoonlijke </a:t>
            </a:r>
            <a:r>
              <a:rPr lang="nl-NL" b="1" u="sng" dirty="0" smtClean="0">
                <a:solidFill>
                  <a:schemeClr val="tx1"/>
                </a:solidFill>
              </a:rPr>
              <a:t>voornaamwoorden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Deze worden als onderwerp gebruikt.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u="sng" dirty="0" smtClean="0">
                <a:solidFill>
                  <a:schemeClr val="tx1"/>
                </a:solidFill>
              </a:rPr>
              <a:t/>
            </a:r>
            <a:br>
              <a:rPr lang="nl-NL" u="sng" dirty="0" smtClean="0">
                <a:solidFill>
                  <a:schemeClr val="tx1"/>
                </a:solidFill>
              </a:rPr>
            </a:br>
            <a:r>
              <a:rPr lang="nl-NL" u="sng" dirty="0" smtClean="0">
                <a:solidFill>
                  <a:schemeClr val="tx1"/>
                </a:solidFill>
              </a:rPr>
              <a:t>Nederlands	Frans		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ik			</a:t>
            </a:r>
            <a:r>
              <a:rPr lang="nl-NL" b="1" dirty="0" smtClean="0">
                <a:solidFill>
                  <a:srgbClr val="FF0000"/>
                </a:solidFill>
              </a:rPr>
              <a:t>je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jij			</a:t>
            </a:r>
            <a:r>
              <a:rPr lang="nl-NL" b="1" dirty="0" err="1" smtClean="0">
                <a:solidFill>
                  <a:srgbClr val="FF0000"/>
                </a:solidFill>
              </a:rPr>
              <a:t>tu</a:t>
            </a:r>
            <a:endParaRPr lang="nl-NL" b="1" dirty="0" smtClean="0">
              <a:solidFill>
                <a:srgbClr val="FF0000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hij			</a:t>
            </a:r>
            <a:r>
              <a:rPr lang="nl-NL" b="1" dirty="0" err="1" smtClean="0">
                <a:solidFill>
                  <a:srgbClr val="FF0000"/>
                </a:solidFill>
              </a:rPr>
              <a:t>il</a:t>
            </a:r>
            <a:r>
              <a:rPr lang="nl-NL" b="1" dirty="0" smtClean="0">
                <a:solidFill>
                  <a:schemeClr val="tx1"/>
                </a:solidFill>
              </a:rPr>
              <a:t>			</a:t>
            </a:r>
            <a:r>
              <a:rPr lang="nl-NL" i="1" dirty="0" smtClean="0">
                <a:solidFill>
                  <a:schemeClr val="tx1"/>
                </a:solidFill>
              </a:rPr>
              <a:t>enkelvoud</a:t>
            </a:r>
            <a:endParaRPr lang="nl-NL" b="1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zij			</a:t>
            </a:r>
            <a:r>
              <a:rPr lang="nl-NL" b="1" dirty="0" err="1" smtClean="0">
                <a:solidFill>
                  <a:srgbClr val="FF0000"/>
                </a:solidFill>
              </a:rPr>
              <a:t>elle</a:t>
            </a:r>
            <a:endParaRPr lang="nl-NL" b="1" dirty="0" smtClean="0">
              <a:solidFill>
                <a:srgbClr val="FF0000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men/we</a:t>
            </a:r>
            <a:r>
              <a:rPr lang="nl-NL" dirty="0" smtClean="0">
                <a:solidFill>
                  <a:schemeClr val="tx1"/>
                </a:solidFill>
              </a:rPr>
              <a:t>		</a:t>
            </a:r>
            <a:r>
              <a:rPr lang="nl-NL" b="1" dirty="0" err="1" smtClean="0">
                <a:solidFill>
                  <a:srgbClr val="FF0000"/>
                </a:solidFill>
              </a:rPr>
              <a:t>on</a:t>
            </a:r>
            <a:endParaRPr lang="nl-NL" b="1" dirty="0" smtClean="0">
              <a:solidFill>
                <a:srgbClr val="FF0000"/>
              </a:solidFill>
            </a:endParaRPr>
          </a:p>
          <a:p>
            <a:pPr algn="l"/>
            <a:endParaRPr lang="nl-NL" u="sng" dirty="0">
              <a:solidFill>
                <a:schemeClr val="tx1"/>
              </a:solidFill>
            </a:endParaRPr>
          </a:p>
          <a:p>
            <a:pPr algn="l"/>
            <a:endParaRPr lang="nl-NL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nl-NL" u="sng" dirty="0" smtClean="0"/>
              <a:t>Nederlands	Frans		</a:t>
            </a:r>
          </a:p>
          <a:p>
            <a:pPr>
              <a:buNone/>
            </a:pPr>
            <a:r>
              <a:rPr lang="nl-NL" dirty="0" smtClean="0">
                <a:solidFill>
                  <a:schemeClr val="tx1"/>
                </a:solidFill>
              </a:rPr>
              <a:t>wij			</a:t>
            </a:r>
            <a:r>
              <a:rPr lang="nl-NL" b="1" dirty="0" err="1" smtClean="0">
                <a:solidFill>
                  <a:srgbClr val="FF0000"/>
                </a:solidFill>
              </a:rPr>
              <a:t>nous</a:t>
            </a:r>
            <a:endParaRPr lang="nl-NL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tx1"/>
                </a:solidFill>
              </a:rPr>
              <a:t>jullie			</a:t>
            </a:r>
            <a:r>
              <a:rPr lang="nl-NL" b="1" dirty="0" err="1" smtClean="0">
                <a:solidFill>
                  <a:srgbClr val="FF0000"/>
                </a:solidFill>
              </a:rPr>
              <a:t>vous</a:t>
            </a:r>
            <a:endParaRPr lang="nl-NL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dirty="0" smtClean="0"/>
              <a:t>u		</a:t>
            </a:r>
            <a:r>
              <a:rPr lang="nl-NL" dirty="0" smtClean="0">
                <a:solidFill>
                  <a:schemeClr val="tx1"/>
                </a:solidFill>
              </a:rPr>
              <a:t>		</a:t>
            </a:r>
            <a:r>
              <a:rPr lang="nl-NL" b="1" dirty="0" err="1" smtClean="0">
                <a:solidFill>
                  <a:srgbClr val="FF0000"/>
                </a:solidFill>
              </a:rPr>
              <a:t>vous</a:t>
            </a:r>
            <a:r>
              <a:rPr lang="nl-NL" b="1" dirty="0" smtClean="0">
                <a:solidFill>
                  <a:schemeClr val="tx1"/>
                </a:solidFill>
              </a:rPr>
              <a:t>			</a:t>
            </a:r>
            <a:r>
              <a:rPr lang="nl-NL" i="1" dirty="0" smtClean="0">
                <a:solidFill>
                  <a:schemeClr val="tx1"/>
                </a:solidFill>
              </a:rPr>
              <a:t>meervoud</a:t>
            </a:r>
            <a:endParaRPr lang="nl-NL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nl-NL" dirty="0" smtClean="0"/>
              <a:t>zij (mannelijk)</a:t>
            </a:r>
            <a:r>
              <a:rPr lang="nl-NL" dirty="0" smtClean="0">
                <a:solidFill>
                  <a:schemeClr val="tx1"/>
                </a:solidFill>
              </a:rPr>
              <a:t>	</a:t>
            </a:r>
            <a:r>
              <a:rPr lang="nl-NL" b="1" dirty="0" err="1" smtClean="0">
                <a:solidFill>
                  <a:srgbClr val="FF0000"/>
                </a:solidFill>
              </a:rPr>
              <a:t>ils</a:t>
            </a:r>
            <a:endParaRPr lang="nl-NL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tx1"/>
                </a:solidFill>
              </a:rPr>
              <a:t>zij (vrouwelijk)	</a:t>
            </a:r>
            <a:r>
              <a:rPr lang="nl-NL" b="1" dirty="0" err="1" smtClean="0">
                <a:solidFill>
                  <a:srgbClr val="FF0000"/>
                </a:solidFill>
              </a:rPr>
              <a:t>elles</a:t>
            </a:r>
            <a:endParaRPr lang="nl-NL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u="sng" dirty="0" smtClean="0"/>
          </a:p>
          <a:p>
            <a:pPr>
              <a:buNone/>
            </a:pPr>
            <a:r>
              <a:rPr lang="nl-NL" b="1" dirty="0" smtClean="0">
                <a:solidFill>
                  <a:srgbClr val="009900"/>
                </a:solidFill>
              </a:rPr>
              <a:t>Let op!</a:t>
            </a:r>
            <a:r>
              <a:rPr lang="nl-NL" dirty="0" smtClean="0">
                <a:solidFill>
                  <a:srgbClr val="009900"/>
                </a:solidFill>
              </a:rPr>
              <a:t> </a:t>
            </a:r>
            <a:endParaRPr lang="nl-NL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dirty="0" smtClean="0"/>
              <a:t>Zijn </a:t>
            </a:r>
            <a:r>
              <a:rPr lang="nl-NL" dirty="0" smtClean="0"/>
              <a:t>‘zij’ zowel mannen als vrouwen, of is</a:t>
            </a:r>
          </a:p>
          <a:p>
            <a:pPr>
              <a:buNone/>
            </a:pPr>
            <a:r>
              <a:rPr lang="nl-NL" dirty="0" smtClean="0"/>
              <a:t>dit onbekend, neem dan de mannelijke </a:t>
            </a:r>
            <a:r>
              <a:rPr lang="nl-NL" dirty="0" smtClean="0"/>
              <a:t>vorm (</a:t>
            </a:r>
            <a:r>
              <a:rPr lang="nl-NL" b="1" i="1" dirty="0" err="1" smtClean="0">
                <a:solidFill>
                  <a:srgbClr val="FF0000"/>
                </a:solidFill>
              </a:rPr>
              <a:t>ils</a:t>
            </a:r>
            <a:r>
              <a:rPr lang="nl-NL" dirty="0" smtClean="0"/>
              <a:t>).</a:t>
            </a:r>
            <a:endParaRPr lang="nl-N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b="1" u="sng" dirty="0" smtClean="0">
                <a:solidFill>
                  <a:schemeClr val="tx1"/>
                </a:solidFill>
              </a:rPr>
              <a:t>Het werkwoord </a:t>
            </a:r>
            <a:r>
              <a:rPr lang="nl-NL" b="1" i="1" u="sng" dirty="0" err="1" smtClean="0">
                <a:solidFill>
                  <a:schemeClr val="tx1"/>
                </a:solidFill>
              </a:rPr>
              <a:t>être</a:t>
            </a:r>
            <a:endParaRPr lang="nl-NL" b="1" u="sng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nl-NL" dirty="0"/>
              <a:t>v</a:t>
            </a:r>
            <a:r>
              <a:rPr lang="nl-NL" dirty="0" smtClean="0">
                <a:solidFill>
                  <a:schemeClr val="tx1"/>
                </a:solidFill>
              </a:rPr>
              <a:t>ertaling:		zijn</a:t>
            </a:r>
          </a:p>
          <a:p>
            <a:pPr>
              <a:buNone/>
            </a:pPr>
            <a:endParaRPr lang="nl-NL" u="sng" dirty="0"/>
          </a:p>
          <a:p>
            <a:pPr>
              <a:buNone/>
            </a:pPr>
            <a:r>
              <a:rPr lang="nl-NL" dirty="0" smtClean="0"/>
              <a:t>Het werkwoord is </a:t>
            </a:r>
            <a:r>
              <a:rPr lang="nl-NL" b="1" dirty="0" smtClean="0">
                <a:solidFill>
                  <a:srgbClr val="FF0000"/>
                </a:solidFill>
              </a:rPr>
              <a:t>onregelmatig</a:t>
            </a:r>
            <a:r>
              <a:rPr lang="nl-NL" dirty="0" smtClean="0"/>
              <a:t>: er is geen</a:t>
            </a:r>
          </a:p>
          <a:p>
            <a:pPr>
              <a:buNone/>
            </a:pPr>
            <a:r>
              <a:rPr lang="nl-NL" dirty="0" smtClean="0"/>
              <a:t>logica, je moet iedere vorm apart leren!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Het werkwoord kent de volgende vervoegingen: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7606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l-NL" u="sng" dirty="0"/>
              <a:t>v</a:t>
            </a:r>
            <a:r>
              <a:rPr lang="nl-NL" u="sng" dirty="0" smtClean="0"/>
              <a:t>ervoeging			vertaling		</a:t>
            </a:r>
          </a:p>
          <a:p>
            <a:pPr>
              <a:buNone/>
            </a:pPr>
            <a:r>
              <a:rPr lang="nl-NL" dirty="0" smtClean="0">
                <a:solidFill>
                  <a:schemeClr val="tx1"/>
                </a:solidFill>
              </a:rPr>
              <a:t>je </a:t>
            </a:r>
            <a:r>
              <a:rPr lang="nl-NL" b="1" dirty="0" smtClean="0">
                <a:solidFill>
                  <a:srgbClr val="FF0000"/>
                </a:solidFill>
              </a:rPr>
              <a:t>suis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dirty="0" smtClean="0"/>
              <a:t>ik ben</a:t>
            </a:r>
            <a:endParaRPr lang="nl-NL" b="1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dirty="0" err="1" smtClean="0">
                <a:solidFill>
                  <a:schemeClr val="tx1"/>
                </a:solidFill>
              </a:rPr>
              <a:t>tu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b="1" dirty="0" smtClean="0">
                <a:solidFill>
                  <a:srgbClr val="FF0000"/>
                </a:solidFill>
              </a:rPr>
              <a:t>es</a:t>
            </a:r>
            <a:r>
              <a:rPr lang="nl-NL" b="1" dirty="0" smtClean="0">
                <a:solidFill>
                  <a:srgbClr val="009900"/>
                </a:solidFill>
              </a:rPr>
              <a:t>				</a:t>
            </a:r>
            <a:r>
              <a:rPr lang="nl-NL" dirty="0" smtClean="0"/>
              <a:t>jij bent</a:t>
            </a:r>
          </a:p>
          <a:p>
            <a:pPr>
              <a:buNone/>
            </a:pPr>
            <a:r>
              <a:rPr lang="nl-NL" dirty="0" err="1" smtClean="0"/>
              <a:t>il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est				</a:t>
            </a:r>
            <a:r>
              <a:rPr lang="nl-NL" dirty="0" smtClean="0"/>
              <a:t>hij is</a:t>
            </a:r>
          </a:p>
          <a:p>
            <a:pPr>
              <a:buNone/>
            </a:pPr>
            <a:r>
              <a:rPr lang="nl-NL" dirty="0" err="1" smtClean="0"/>
              <a:t>elle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est  			</a:t>
            </a:r>
            <a:r>
              <a:rPr lang="nl-NL" dirty="0" smtClean="0"/>
              <a:t>zij is</a:t>
            </a:r>
            <a:endParaRPr lang="nl-NL" dirty="0" smtClean="0"/>
          </a:p>
          <a:p>
            <a:pPr>
              <a:buNone/>
            </a:pPr>
            <a:r>
              <a:rPr lang="nl-NL" dirty="0" err="1" smtClean="0"/>
              <a:t>on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est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dirty="0" smtClean="0"/>
              <a:t>	</a:t>
            </a:r>
            <a:r>
              <a:rPr lang="nl-NL" dirty="0" smtClean="0"/>
              <a:t>men is/we zijn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err="1" smtClean="0"/>
              <a:t>nous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sommes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dirty="0" smtClean="0"/>
              <a:t>wij zijn</a:t>
            </a:r>
          </a:p>
          <a:p>
            <a:pPr>
              <a:buNone/>
            </a:pPr>
            <a:r>
              <a:rPr lang="nl-NL" dirty="0" err="1" smtClean="0"/>
              <a:t>vous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êtes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dirty="0" smtClean="0"/>
              <a:t>jullie zijn/u bent</a:t>
            </a:r>
          </a:p>
          <a:p>
            <a:pPr>
              <a:buNone/>
            </a:pPr>
            <a:r>
              <a:rPr lang="nl-NL" dirty="0" err="1" smtClean="0"/>
              <a:t>ils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sont</a:t>
            </a:r>
            <a:r>
              <a:rPr lang="nl-NL" b="1" dirty="0" smtClean="0"/>
              <a:t>			</a:t>
            </a:r>
            <a:r>
              <a:rPr lang="nl-NL" dirty="0" smtClean="0"/>
              <a:t>zij zijn</a:t>
            </a:r>
          </a:p>
          <a:p>
            <a:pPr>
              <a:buNone/>
            </a:pPr>
            <a:r>
              <a:rPr lang="nl-NL" dirty="0" err="1" smtClean="0"/>
              <a:t>elles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sont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b="1" dirty="0" smtClean="0">
                <a:solidFill>
                  <a:srgbClr val="009900"/>
                </a:solidFill>
              </a:rPr>
              <a:t>	</a:t>
            </a:r>
            <a:r>
              <a:rPr lang="nl-NL" dirty="0" smtClean="0"/>
              <a:t>zij </a:t>
            </a:r>
            <a:r>
              <a:rPr lang="nl-NL" dirty="0" smtClean="0"/>
              <a:t>zijn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3000" u="sng" dirty="0" smtClean="0"/>
              <a:t>voorbeelden</a:t>
            </a:r>
          </a:p>
          <a:p>
            <a:pPr>
              <a:buNone/>
            </a:pPr>
            <a:r>
              <a:rPr lang="nl-NL" sz="3000" dirty="0" smtClean="0">
                <a:solidFill>
                  <a:schemeClr val="tx1"/>
                </a:solidFill>
              </a:rPr>
              <a:t>je </a:t>
            </a:r>
            <a:r>
              <a:rPr lang="nl-NL" sz="3000" b="1" dirty="0" smtClean="0">
                <a:solidFill>
                  <a:srgbClr val="FF0000"/>
                </a:solidFill>
              </a:rPr>
              <a:t>suis</a:t>
            </a:r>
            <a:r>
              <a:rPr lang="nl-NL" sz="3000" b="1" dirty="0">
                <a:solidFill>
                  <a:srgbClr val="009900"/>
                </a:solidFill>
              </a:rPr>
              <a:t> </a:t>
            </a:r>
            <a:r>
              <a:rPr lang="nl-NL" sz="3000" dirty="0" err="1" smtClean="0"/>
              <a:t>une</a:t>
            </a:r>
            <a:r>
              <a:rPr lang="nl-NL" sz="3000" dirty="0" smtClean="0"/>
              <a:t> </a:t>
            </a:r>
            <a:r>
              <a:rPr lang="nl-NL" sz="3000" dirty="0" err="1" smtClean="0"/>
              <a:t>fille</a:t>
            </a:r>
            <a:r>
              <a:rPr lang="nl-NL" sz="3000" dirty="0" smtClean="0"/>
              <a:t>			ik ben een meisje</a:t>
            </a:r>
            <a:endParaRPr lang="nl-NL" sz="3000" b="1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sz="3000" dirty="0" err="1" smtClean="0">
                <a:solidFill>
                  <a:schemeClr val="tx1"/>
                </a:solidFill>
              </a:rPr>
              <a:t>tu</a:t>
            </a:r>
            <a:r>
              <a:rPr lang="nl-NL" sz="3000" dirty="0" smtClean="0">
                <a:solidFill>
                  <a:schemeClr val="tx1"/>
                </a:solidFill>
              </a:rPr>
              <a:t> </a:t>
            </a:r>
            <a:r>
              <a:rPr lang="nl-NL" sz="3000" b="1" dirty="0" smtClean="0">
                <a:solidFill>
                  <a:srgbClr val="FF0000"/>
                </a:solidFill>
              </a:rPr>
              <a:t>es</a:t>
            </a:r>
            <a:r>
              <a:rPr lang="nl-NL" sz="3000" b="1" dirty="0" smtClean="0">
                <a:solidFill>
                  <a:srgbClr val="009900"/>
                </a:solidFill>
              </a:rPr>
              <a:t>	</a:t>
            </a:r>
            <a:r>
              <a:rPr lang="nl-NL" sz="3000" dirty="0" err="1" smtClean="0"/>
              <a:t>un</a:t>
            </a:r>
            <a:r>
              <a:rPr lang="nl-NL" sz="3000" dirty="0" smtClean="0"/>
              <a:t> </a:t>
            </a:r>
            <a:r>
              <a:rPr lang="nl-NL" sz="3000" dirty="0" err="1" smtClean="0"/>
              <a:t>garçon</a:t>
            </a:r>
            <a:r>
              <a:rPr lang="nl-NL" sz="3000" b="1" dirty="0" smtClean="0">
                <a:solidFill>
                  <a:srgbClr val="009900"/>
                </a:solidFill>
              </a:rPr>
              <a:t>			</a:t>
            </a:r>
            <a:r>
              <a:rPr lang="nl-NL" sz="3000" dirty="0" smtClean="0"/>
              <a:t>jij bent een jongen</a:t>
            </a:r>
          </a:p>
          <a:p>
            <a:pPr>
              <a:buNone/>
            </a:pPr>
            <a:r>
              <a:rPr lang="nl-NL" sz="3000" dirty="0" err="1" smtClean="0"/>
              <a:t>il</a:t>
            </a:r>
            <a:r>
              <a:rPr lang="nl-NL" sz="3000" dirty="0" smtClean="0"/>
              <a:t>/</a:t>
            </a:r>
            <a:r>
              <a:rPr lang="nl-NL" sz="3000" dirty="0" err="1" smtClean="0"/>
              <a:t>elle</a:t>
            </a:r>
            <a:r>
              <a:rPr lang="nl-NL" sz="3000" dirty="0" smtClean="0"/>
              <a:t>/</a:t>
            </a:r>
            <a:r>
              <a:rPr lang="nl-NL" sz="3000" dirty="0" err="1" smtClean="0"/>
              <a:t>on</a:t>
            </a:r>
            <a:r>
              <a:rPr lang="nl-NL" sz="3000" dirty="0" smtClean="0"/>
              <a:t> </a:t>
            </a:r>
            <a:r>
              <a:rPr lang="nl-NL" sz="3000" b="1" dirty="0" smtClean="0">
                <a:solidFill>
                  <a:srgbClr val="FF0000"/>
                </a:solidFill>
              </a:rPr>
              <a:t>est</a:t>
            </a:r>
            <a:r>
              <a:rPr lang="nl-NL" sz="3000" b="1" dirty="0" smtClean="0">
                <a:solidFill>
                  <a:srgbClr val="009900"/>
                </a:solidFill>
              </a:rPr>
              <a:t> </a:t>
            </a:r>
            <a:r>
              <a:rPr lang="nl-NL" sz="3000" dirty="0" err="1" smtClean="0"/>
              <a:t>sympa</a:t>
            </a:r>
            <a:r>
              <a:rPr lang="nl-NL" sz="3000" b="1" dirty="0" smtClean="0">
                <a:solidFill>
                  <a:srgbClr val="009900"/>
                </a:solidFill>
              </a:rPr>
              <a:t>		</a:t>
            </a:r>
            <a:r>
              <a:rPr lang="nl-NL" sz="3000" dirty="0" smtClean="0"/>
              <a:t>hij/zij/men is </a:t>
            </a:r>
            <a:r>
              <a:rPr lang="nl-NL" sz="3000" dirty="0" smtClean="0"/>
              <a:t>aardig</a:t>
            </a:r>
          </a:p>
          <a:p>
            <a:pPr>
              <a:buNone/>
            </a:pPr>
            <a:endParaRPr lang="nl-NL" sz="3000" dirty="0" smtClean="0"/>
          </a:p>
          <a:p>
            <a:pPr>
              <a:buNone/>
            </a:pPr>
            <a:r>
              <a:rPr lang="nl-NL" sz="3000" b="1" dirty="0" smtClean="0"/>
              <a:t>In plaats van </a:t>
            </a:r>
            <a:r>
              <a:rPr lang="nl-NL" sz="3000" b="1" i="1" dirty="0" err="1" smtClean="0"/>
              <a:t>il</a:t>
            </a:r>
            <a:r>
              <a:rPr lang="nl-NL" sz="3000" b="1" dirty="0" smtClean="0"/>
              <a:t> </a:t>
            </a:r>
            <a:r>
              <a:rPr lang="nl-NL" sz="3000" b="1" dirty="0" smtClean="0"/>
              <a:t>kun je een jongensnaam invullen.</a:t>
            </a:r>
          </a:p>
          <a:p>
            <a:pPr>
              <a:buNone/>
            </a:pPr>
            <a:r>
              <a:rPr lang="nl-NL" sz="3000" dirty="0" smtClean="0"/>
              <a:t>Marc </a:t>
            </a:r>
            <a:r>
              <a:rPr lang="nl-NL" sz="3000" b="1" dirty="0" smtClean="0">
                <a:solidFill>
                  <a:srgbClr val="FF0000"/>
                </a:solidFill>
              </a:rPr>
              <a:t>est</a:t>
            </a:r>
            <a:r>
              <a:rPr lang="nl-NL" sz="3000" b="1" dirty="0" smtClean="0"/>
              <a:t> </a:t>
            </a:r>
            <a:r>
              <a:rPr lang="nl-NL" sz="3000" dirty="0" err="1" smtClean="0"/>
              <a:t>sympa</a:t>
            </a:r>
            <a:r>
              <a:rPr lang="nl-NL" sz="3000" dirty="0" smtClean="0"/>
              <a:t>			Marc is aardig</a:t>
            </a:r>
          </a:p>
          <a:p>
            <a:pPr>
              <a:buNone/>
            </a:pPr>
            <a:endParaRPr lang="nl-NL" sz="3000" dirty="0" smtClean="0"/>
          </a:p>
          <a:p>
            <a:pPr>
              <a:buNone/>
            </a:pPr>
            <a:r>
              <a:rPr lang="nl-NL" sz="3000" b="1" dirty="0" smtClean="0"/>
              <a:t>In plaats van </a:t>
            </a:r>
            <a:r>
              <a:rPr lang="nl-NL" sz="3000" b="1" i="1" dirty="0" err="1" smtClean="0"/>
              <a:t>elle</a:t>
            </a:r>
            <a:r>
              <a:rPr lang="nl-NL" sz="3000" b="1" dirty="0" smtClean="0"/>
              <a:t> kun je een meisjesnaam invullen.</a:t>
            </a:r>
          </a:p>
          <a:p>
            <a:pPr>
              <a:buNone/>
            </a:pPr>
            <a:r>
              <a:rPr lang="nl-NL" sz="3000" dirty="0" smtClean="0"/>
              <a:t>Sarah </a:t>
            </a:r>
            <a:r>
              <a:rPr lang="nl-NL" sz="3000" b="1" dirty="0" smtClean="0">
                <a:solidFill>
                  <a:srgbClr val="FF0000"/>
                </a:solidFill>
              </a:rPr>
              <a:t>est</a:t>
            </a:r>
            <a:r>
              <a:rPr lang="nl-NL" sz="3000" dirty="0" smtClean="0"/>
              <a:t> </a:t>
            </a:r>
            <a:r>
              <a:rPr lang="nl-NL" sz="3000" dirty="0" err="1" smtClean="0"/>
              <a:t>sympa</a:t>
            </a:r>
            <a:r>
              <a:rPr lang="nl-NL" sz="3000" dirty="0" smtClean="0"/>
              <a:t>			Sarah is aardig</a:t>
            </a:r>
          </a:p>
          <a:p>
            <a:pPr>
              <a:buNone/>
            </a:pPr>
            <a:endParaRPr lang="nl-NL" sz="3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2800" dirty="0" err="1" smtClean="0">
                <a:solidFill>
                  <a:schemeClr val="tx1"/>
                </a:solidFill>
              </a:rPr>
              <a:t>nous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b="1" dirty="0" smtClean="0">
                <a:solidFill>
                  <a:srgbClr val="FF0000"/>
                </a:solidFill>
              </a:rPr>
              <a:t>sommes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dirty="0" err="1" smtClean="0">
                <a:solidFill>
                  <a:schemeClr val="tx1"/>
                </a:solidFill>
              </a:rPr>
              <a:t>ici</a:t>
            </a:r>
            <a:r>
              <a:rPr lang="nl-NL" sz="2800" dirty="0" smtClean="0">
                <a:solidFill>
                  <a:schemeClr val="tx1"/>
                </a:solidFill>
              </a:rPr>
              <a:t>			wij zijn hier</a:t>
            </a:r>
          </a:p>
          <a:p>
            <a:pPr>
              <a:buNone/>
            </a:pPr>
            <a:r>
              <a:rPr lang="nl-NL" sz="2800" dirty="0" err="1" smtClean="0"/>
              <a:t>vous</a:t>
            </a:r>
            <a:r>
              <a:rPr lang="nl-NL" sz="2800" dirty="0" smtClean="0"/>
              <a:t> </a:t>
            </a:r>
            <a:r>
              <a:rPr lang="nl-NL" sz="2800" b="1" dirty="0" err="1" smtClean="0">
                <a:solidFill>
                  <a:srgbClr val="FF0000"/>
                </a:solidFill>
              </a:rPr>
              <a:t>êtes</a:t>
            </a:r>
            <a:r>
              <a:rPr lang="nl-NL" sz="2800" dirty="0" smtClean="0"/>
              <a:t> à Paris			jullie zijn in Parijs</a:t>
            </a:r>
          </a:p>
          <a:p>
            <a:pPr>
              <a:buNone/>
            </a:pPr>
            <a:r>
              <a:rPr lang="nl-NL" sz="2800" dirty="0" smtClean="0"/>
              <a:t> </a:t>
            </a:r>
            <a:r>
              <a:rPr lang="nl-NL" sz="2800" dirty="0" smtClean="0"/>
              <a:t>						u bent in Parijs</a:t>
            </a:r>
            <a:endParaRPr lang="nl-NL" sz="2800" dirty="0" smtClean="0"/>
          </a:p>
          <a:p>
            <a:pPr>
              <a:buNone/>
            </a:pPr>
            <a:r>
              <a:rPr lang="nl-NL" sz="2800" dirty="0" err="1" smtClean="0">
                <a:solidFill>
                  <a:schemeClr val="tx1"/>
                </a:solidFill>
              </a:rPr>
              <a:t>ils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dirty="0" err="1" smtClean="0">
                <a:solidFill>
                  <a:schemeClr val="tx1"/>
                </a:solidFill>
              </a:rPr>
              <a:t>Français</a:t>
            </a:r>
            <a:r>
              <a:rPr lang="nl-NL" sz="2800" dirty="0" smtClean="0">
                <a:solidFill>
                  <a:schemeClr val="tx1"/>
                </a:solidFill>
              </a:rPr>
              <a:t>	</a:t>
            </a:r>
            <a:r>
              <a:rPr lang="nl-NL" sz="2800" b="1" dirty="0" smtClean="0">
                <a:solidFill>
                  <a:srgbClr val="009900"/>
                </a:solidFill>
              </a:rPr>
              <a:t>		</a:t>
            </a:r>
            <a:r>
              <a:rPr lang="nl-NL" sz="2800" dirty="0" smtClean="0"/>
              <a:t>zij zijn Frans</a:t>
            </a:r>
            <a:endParaRPr lang="nl-NL" sz="2800" dirty="0" smtClean="0"/>
          </a:p>
          <a:p>
            <a:pPr>
              <a:buNone/>
            </a:pPr>
            <a:r>
              <a:rPr lang="nl-NL" sz="2800" dirty="0" err="1" smtClean="0"/>
              <a:t>elles</a:t>
            </a:r>
            <a:r>
              <a:rPr lang="nl-NL" sz="2800" dirty="0" smtClean="0"/>
              <a:t>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r>
              <a:rPr lang="nl-NL" sz="2800" dirty="0" smtClean="0"/>
              <a:t> Françaises		zij zijn Frans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b="1" dirty="0" smtClean="0"/>
              <a:t>In plaats van </a:t>
            </a:r>
            <a:r>
              <a:rPr lang="nl-NL" sz="2800" b="1" i="1" dirty="0" err="1" smtClean="0"/>
              <a:t>ils</a:t>
            </a:r>
            <a:r>
              <a:rPr lang="nl-NL" sz="2800" b="1" dirty="0" smtClean="0"/>
              <a:t> kun je twee jongensnamen of één</a:t>
            </a:r>
          </a:p>
          <a:p>
            <a:pPr>
              <a:buNone/>
            </a:pPr>
            <a:r>
              <a:rPr lang="nl-NL" sz="2800" b="1" dirty="0" smtClean="0"/>
              <a:t>jongensnaam en één meisjesnaam invullen.</a:t>
            </a:r>
            <a:br>
              <a:rPr lang="nl-NL" sz="2800" b="1" dirty="0" smtClean="0"/>
            </a:br>
            <a:endParaRPr lang="nl-NL" sz="2800" b="1" dirty="0" smtClean="0"/>
          </a:p>
          <a:p>
            <a:pPr>
              <a:buNone/>
            </a:pPr>
            <a:r>
              <a:rPr lang="nl-NL" sz="2800" dirty="0" smtClean="0"/>
              <a:t>Marc et </a:t>
            </a:r>
            <a:r>
              <a:rPr lang="nl-NL" sz="2800" dirty="0" err="1" smtClean="0"/>
              <a:t>Julien</a:t>
            </a:r>
            <a:r>
              <a:rPr lang="nl-NL" sz="2800" dirty="0" smtClean="0"/>
              <a:t>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r>
              <a:rPr lang="nl-NL" sz="2800" b="1" dirty="0" smtClean="0"/>
              <a:t> </a:t>
            </a:r>
            <a:r>
              <a:rPr lang="nl-NL" sz="2800" dirty="0" err="1" smtClean="0"/>
              <a:t>Français</a:t>
            </a:r>
            <a:r>
              <a:rPr lang="nl-NL" sz="2800" dirty="0" smtClean="0"/>
              <a:t>	</a:t>
            </a:r>
            <a:r>
              <a:rPr lang="nl-NL" sz="2800" dirty="0" smtClean="0"/>
              <a:t>Marc en </a:t>
            </a:r>
            <a:r>
              <a:rPr lang="nl-NL" sz="2800" dirty="0" err="1" smtClean="0"/>
              <a:t>Julien</a:t>
            </a:r>
            <a:r>
              <a:rPr lang="nl-NL" sz="2800" dirty="0" smtClean="0"/>
              <a:t> zijn Frans.</a:t>
            </a:r>
          </a:p>
          <a:p>
            <a:pPr>
              <a:buNone/>
            </a:pPr>
            <a:r>
              <a:rPr lang="nl-NL" sz="2800" dirty="0" smtClean="0"/>
              <a:t>Marc et Sarah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r>
              <a:rPr lang="nl-NL" sz="2800" dirty="0" smtClean="0"/>
              <a:t> </a:t>
            </a:r>
            <a:r>
              <a:rPr lang="nl-NL" sz="2800" dirty="0" err="1" smtClean="0"/>
              <a:t>Français</a:t>
            </a:r>
            <a:r>
              <a:rPr lang="nl-NL" sz="2800" dirty="0" smtClean="0"/>
              <a:t>	</a:t>
            </a:r>
            <a:r>
              <a:rPr lang="nl-NL" sz="2800" dirty="0" smtClean="0"/>
              <a:t>Marc en Sarah zijn Frans.</a:t>
            </a:r>
            <a:endParaRPr lang="nl-NL" sz="2800" dirty="0" smtClean="0"/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endParaRPr lang="nl-NL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760640"/>
          </a:xfrm>
        </p:spPr>
        <p:txBody>
          <a:bodyPr>
            <a:noAutofit/>
          </a:bodyPr>
          <a:lstStyle/>
          <a:p>
            <a:pPr>
              <a:buNone/>
            </a:pPr>
            <a:endParaRPr lang="nl-NL" sz="2800" b="1" dirty="0" smtClean="0"/>
          </a:p>
          <a:p>
            <a:pPr>
              <a:buNone/>
            </a:pPr>
            <a:r>
              <a:rPr lang="nl-NL" sz="2800" b="1" dirty="0" smtClean="0"/>
              <a:t>In </a:t>
            </a:r>
            <a:r>
              <a:rPr lang="nl-NL" sz="2800" b="1" dirty="0" smtClean="0"/>
              <a:t>plaats van </a:t>
            </a:r>
            <a:r>
              <a:rPr lang="nl-NL" sz="2800" b="1" i="1" dirty="0" err="1" smtClean="0"/>
              <a:t>elles</a:t>
            </a:r>
            <a:r>
              <a:rPr lang="nl-NL" sz="2800" b="1" dirty="0" smtClean="0"/>
              <a:t> kun je twee meisjesnamen invullen.</a:t>
            </a:r>
          </a:p>
          <a:p>
            <a:pPr>
              <a:buNone/>
            </a:pPr>
            <a:r>
              <a:rPr lang="nl-NL" sz="2800" dirty="0" smtClean="0"/>
              <a:t>Sarah et Julia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r>
              <a:rPr lang="nl-NL" sz="2800" dirty="0" smtClean="0"/>
              <a:t> Françaises.	Sarah en Julia zijn Frans</a:t>
            </a:r>
            <a:r>
              <a:rPr lang="nl-NL" sz="2800" dirty="0" smtClean="0"/>
              <a:t>.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het is/dat is 		= 	</a:t>
            </a:r>
            <a:r>
              <a:rPr lang="nl-NL" sz="2800" b="1" dirty="0" err="1" smtClean="0">
                <a:solidFill>
                  <a:srgbClr val="FF0000"/>
                </a:solidFill>
              </a:rPr>
              <a:t>C’est</a:t>
            </a: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2800" dirty="0" smtClean="0"/>
              <a:t>h</a:t>
            </a:r>
            <a:r>
              <a:rPr lang="nl-NL" sz="2800" dirty="0" smtClean="0"/>
              <a:t>et zijn/dat zijn	 = 	</a:t>
            </a:r>
            <a:r>
              <a:rPr lang="nl-NL" sz="2800" b="1" dirty="0" smtClean="0">
                <a:solidFill>
                  <a:srgbClr val="FF0000"/>
                </a:solidFill>
              </a:rPr>
              <a:t>Ce </a:t>
            </a:r>
            <a:r>
              <a:rPr lang="nl-NL" sz="2800" b="1" dirty="0" err="1" smtClean="0">
                <a:solidFill>
                  <a:srgbClr val="FF0000"/>
                </a:solidFill>
              </a:rPr>
              <a:t>sont</a:t>
            </a: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45</Words>
  <Application>Microsoft Office PowerPoint</Application>
  <PresentationFormat>Diavoorstelling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Het werkwoord être (= zijn)</vt:lpstr>
      <vt:lpstr>Dia 2</vt:lpstr>
      <vt:lpstr>Dia 3</vt:lpstr>
      <vt:lpstr>Dia 4</vt:lpstr>
      <vt:lpstr>Dia 5</vt:lpstr>
      <vt:lpstr>Dia 6</vt:lpstr>
      <vt:lpstr>Dia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werkwoord être (= zijn)</dc:title>
  <dc:creator>Marieke</dc:creator>
  <cp:lastModifiedBy>Marieke</cp:lastModifiedBy>
  <cp:revision>7</cp:revision>
  <dcterms:created xsi:type="dcterms:W3CDTF">2011-08-14T19:51:26Z</dcterms:created>
  <dcterms:modified xsi:type="dcterms:W3CDTF">2012-08-01T12:20:50Z</dcterms:modified>
</cp:coreProperties>
</file>